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611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31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9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20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960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633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3186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79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6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262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75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6383F-FF7B-4992-8E9A-40F0BD66D3B5}" type="datetimeFigureOut">
              <a:rPr lang="pl-PL" smtClean="0"/>
              <a:t>27.09.2016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DA911-8C27-4163-8DD6-3476F87CE71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20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ud.digischool.nl/en/grammatica/pastsimp-vraag2.htm" TargetMode="External"/><Relationship Id="rId2" Type="http://schemas.openxmlformats.org/officeDocument/2006/relationships/hyperlink" Target="http://oud.digischool.nl/en/grammatica/pastsimp-vraag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alenwijzer.com/past-simple-oefenen.html" TargetMode="External"/><Relationship Id="rId5" Type="http://schemas.openxmlformats.org/officeDocument/2006/relationships/hyperlink" Target="http://engelsklaslokaal.nl/oefenen-met-grammatica/oefenen-met-1-tijd/simple-past/" TargetMode="External"/><Relationship Id="rId4" Type="http://schemas.openxmlformats.org/officeDocument/2006/relationships/hyperlink" Target="http://oefeningenengels.classy.be/past%20tense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p.digischool.nl/engels/oefenen/grammatica/onregelmatige-werkwoord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p.digischool.nl/engels/oefenen/grammatica/onregelmatige-werkwoord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6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Past simple</a:t>
            </a:r>
            <a:endParaRPr lang="pl-PL" sz="6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De Onvoltooid Verleden Tijd</a:t>
            </a:r>
            <a:endParaRPr lang="pl-PL" sz="2800" b="1" dirty="0">
              <a:solidFill>
                <a:schemeClr val="tx1">
                  <a:lumMod val="50000"/>
                  <a:lumOff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60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B050"/>
                </a:solidFill>
                <a:latin typeface="Comic Sans MS" panose="030F0702030302020204" pitchFamily="66" charset="0"/>
              </a:rPr>
              <a:t>Online oefenen</a:t>
            </a:r>
            <a:endParaRPr lang="pl-PL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600" dirty="0">
                <a:latin typeface="Comic Sans MS" panose="030F0702030302020204" pitchFamily="66" charset="0"/>
                <a:hlinkClick r:id="rId2"/>
              </a:rPr>
              <a:t>http://oud.digischool.nl/en/grammatica/pastsimp-vraag1.htm</a:t>
            </a:r>
            <a:endParaRPr lang="nl-NL" sz="2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pl-PL" sz="2600" dirty="0">
                <a:latin typeface="Comic Sans MS" panose="030F0702030302020204" pitchFamily="66" charset="0"/>
                <a:hlinkClick r:id="rId3"/>
              </a:rPr>
              <a:t>http://oud.digischool.nl/en/grammatica/pastsimp-vraag2.htm</a:t>
            </a:r>
            <a:endParaRPr lang="nl-NL" sz="2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pl-PL" sz="2600" dirty="0">
                <a:latin typeface="Comic Sans MS" panose="030F0702030302020204" pitchFamily="66" charset="0"/>
                <a:hlinkClick r:id="rId4"/>
              </a:rPr>
              <a:t>http://oefeningenengels.classy.be/past%20tenses.html</a:t>
            </a:r>
            <a:endParaRPr lang="nl-NL" sz="2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pl-PL" sz="2600" dirty="0">
                <a:latin typeface="Comic Sans MS" panose="030F0702030302020204" pitchFamily="66" charset="0"/>
                <a:hlinkClick r:id="rId5"/>
              </a:rPr>
              <a:t>http://engelsklaslokaal.nl/oefenen-met-grammatica/oefenen-met-1-tijd/simple-past/</a:t>
            </a:r>
            <a:endParaRPr lang="nl-NL" sz="2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pl-PL" sz="2600" dirty="0">
                <a:latin typeface="Comic Sans MS" panose="030F0702030302020204" pitchFamily="66" charset="0"/>
                <a:hlinkClick r:id="rId6"/>
              </a:rPr>
              <a:t>http://www.talenwijzer.com/past-simple-oefenen.html</a:t>
            </a:r>
            <a:endParaRPr lang="nl-NL" sz="2600" dirty="0">
              <a:latin typeface="Comic Sans MS" panose="030F0702030302020204" pitchFamily="66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1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59887" cy="867327"/>
          </a:xfrm>
        </p:spPr>
        <p:txBody>
          <a:bodyPr>
            <a:normAutofit/>
          </a:bodyPr>
          <a:lstStyle/>
          <a:p>
            <a:pPr algn="ctr"/>
            <a:r>
              <a:rPr lang="nl-NL" sz="4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Bevestigende zinnen</a:t>
            </a:r>
            <a:endParaRPr lang="pl-PL" sz="40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2900" dirty="0">
                <a:latin typeface="Comic Sans MS" panose="030F0702030302020204" pitchFamily="66" charset="0"/>
              </a:rPr>
              <a:t>De vorm van de Past simple hangt af van het soort werkwoord: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900" b="1" u="sng" dirty="0">
                <a:latin typeface="Comic Sans MS" panose="030F0702030302020204" pitchFamily="66" charset="0"/>
              </a:rPr>
              <a:t>a/ Regelmatige werkwoorden:</a:t>
            </a:r>
            <a:endParaRPr lang="pl-PL" sz="29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NL" sz="2900" b="1" i="1" dirty="0">
                <a:latin typeface="Comic Sans MS" panose="030F0702030302020204" pitchFamily="66" charset="0"/>
              </a:rPr>
              <a:t>Het onderwerp (I, he, </a:t>
            </a:r>
            <a:r>
              <a:rPr lang="nl-NL" sz="2900" b="1" i="1" dirty="0" err="1">
                <a:latin typeface="Comic Sans MS" panose="030F0702030302020204" pitchFamily="66" charset="0"/>
              </a:rPr>
              <a:t>she</a:t>
            </a:r>
            <a:r>
              <a:rPr lang="nl-NL" sz="2900" b="1" i="1" dirty="0">
                <a:latin typeface="Comic Sans MS" panose="030F0702030302020204" pitchFamily="66" charset="0"/>
              </a:rPr>
              <a:t>, it, we, </a:t>
            </a:r>
            <a:r>
              <a:rPr lang="nl-NL" sz="2900" b="1" i="1" dirty="0" err="1">
                <a:latin typeface="Comic Sans MS" panose="030F0702030302020204" pitchFamily="66" charset="0"/>
              </a:rPr>
              <a:t>they</a:t>
            </a:r>
            <a:r>
              <a:rPr lang="nl-NL" sz="2900" b="1" i="1" dirty="0">
                <a:latin typeface="Comic Sans MS" panose="030F0702030302020204" pitchFamily="66" charset="0"/>
              </a:rPr>
              <a:t>, the dog, </a:t>
            </a:r>
            <a:r>
              <a:rPr lang="nl-NL" sz="2900" b="1" i="1" dirty="0" err="1">
                <a:latin typeface="Comic Sans MS" panose="030F0702030302020204" pitchFamily="66" charset="0"/>
              </a:rPr>
              <a:t>my</a:t>
            </a:r>
            <a:r>
              <a:rPr lang="nl-NL" sz="2900" b="1" i="1" dirty="0">
                <a:latin typeface="Comic Sans MS" panose="030F0702030302020204" pitchFamily="66" charset="0"/>
              </a:rPr>
              <a:t> sister, </a:t>
            </a:r>
            <a:r>
              <a:rPr lang="nl-NL" sz="2900" b="1" i="1" dirty="0" err="1">
                <a:latin typeface="Comic Sans MS" panose="030F0702030302020204" pitchFamily="66" charset="0"/>
              </a:rPr>
              <a:t>etc</a:t>
            </a:r>
            <a:r>
              <a:rPr lang="nl-NL" sz="2900" b="1" i="1" dirty="0">
                <a:latin typeface="Comic Sans MS" panose="030F0702030302020204" pitchFamily="66" charset="0"/>
              </a:rPr>
              <a:t>) wordt gevolgd door het hele werkwoord zonder ‘to’ met daarachter –ed.</a:t>
            </a:r>
            <a:endParaRPr lang="pl-PL" sz="29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900" b="1" u="sng" dirty="0">
                <a:latin typeface="Comic Sans MS" panose="030F0702030302020204" pitchFamily="66" charset="0"/>
              </a:rPr>
              <a:t>b/ Onregelmatige werkwoorden:</a:t>
            </a:r>
            <a:endParaRPr lang="pl-PL" sz="29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l-NL" sz="2900" b="1" i="1" dirty="0">
                <a:latin typeface="Comic Sans MS" panose="030F0702030302020204" pitchFamily="66" charset="0"/>
              </a:rPr>
              <a:t>Onregelmatige werkwoorden wijken in vorm af.</a:t>
            </a:r>
            <a:r>
              <a:rPr lang="nl-NL" sz="2900" dirty="0">
                <a:latin typeface="Comic Sans MS" panose="030F0702030302020204" pitchFamily="66" charset="0"/>
              </a:rPr>
              <a:t> Een overzicht van de meest voorkomende onregelmatige werkwoorden vind je op: </a:t>
            </a:r>
            <a:r>
              <a:rPr lang="nl-NL" sz="2900" u="sng" dirty="0">
                <a:latin typeface="Comic Sans MS" panose="030F0702030302020204" pitchFamily="66" charset="0"/>
                <a:hlinkClick r:id="rId2"/>
              </a:rPr>
              <a:t>http://wp.digischool.nl/engels/oefenen/grammatica/onregelmatige-werkwoorden/</a:t>
            </a:r>
            <a:endParaRPr lang="pl-PL" sz="2900" dirty="0">
              <a:latin typeface="Comic Sans MS" panose="030F0702030302020204" pitchFamily="66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286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B050"/>
                </a:solidFill>
                <a:latin typeface="Comic Sans MS" panose="030F0702030302020204" pitchFamily="66" charset="0"/>
              </a:rPr>
              <a:t>Regelmatige</a:t>
            </a:r>
            <a:r>
              <a:rPr lang="pl-PL" b="1" dirty="0">
                <a:solidFill>
                  <a:srgbClr val="00B050"/>
                </a:solidFill>
                <a:latin typeface="Comic Sans MS" panose="030F0702030302020204" pitchFamily="66" charset="0"/>
              </a:rPr>
              <a:t> werkwoorden</a:t>
            </a:r>
            <a:r>
              <a:rPr lang="nl-NL" b="1" dirty="0">
                <a:solidFill>
                  <a:srgbClr val="00B050"/>
                </a:solidFill>
                <a:latin typeface="Comic Sans MS" panose="030F0702030302020204" pitchFamily="66" charset="0"/>
              </a:rPr>
              <a:t> - spelling</a:t>
            </a:r>
            <a:endParaRPr lang="pl-PL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107513"/>
              </p:ext>
            </p:extLst>
          </p:nvPr>
        </p:nvGraphicFramePr>
        <p:xfrm>
          <a:off x="1007165" y="2027587"/>
          <a:ext cx="10346637" cy="4147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7182">
                  <a:extLst>
                    <a:ext uri="{9D8B030D-6E8A-4147-A177-3AD203B41FA5}">
                      <a16:colId xmlns:a16="http://schemas.microsoft.com/office/drawing/2014/main" val="3384230587"/>
                    </a:ext>
                  </a:extLst>
                </a:gridCol>
                <a:gridCol w="1806399">
                  <a:extLst>
                    <a:ext uri="{9D8B030D-6E8A-4147-A177-3AD203B41FA5}">
                      <a16:colId xmlns:a16="http://schemas.microsoft.com/office/drawing/2014/main" val="1152938009"/>
                    </a:ext>
                  </a:extLst>
                </a:gridCol>
                <a:gridCol w="2521980">
                  <a:extLst>
                    <a:ext uri="{9D8B030D-6E8A-4147-A177-3AD203B41FA5}">
                      <a16:colId xmlns:a16="http://schemas.microsoft.com/office/drawing/2014/main" val="1613884614"/>
                    </a:ext>
                  </a:extLst>
                </a:gridCol>
                <a:gridCol w="1841948">
                  <a:extLst>
                    <a:ext uri="{9D8B030D-6E8A-4147-A177-3AD203B41FA5}">
                      <a16:colId xmlns:a16="http://schemas.microsoft.com/office/drawing/2014/main" val="575584071"/>
                    </a:ext>
                  </a:extLst>
                </a:gridCol>
                <a:gridCol w="2799128">
                  <a:extLst>
                    <a:ext uri="{9D8B030D-6E8A-4147-A177-3AD203B41FA5}">
                      <a16:colId xmlns:a16="http://schemas.microsoft.com/office/drawing/2014/main" val="3359114407"/>
                    </a:ext>
                  </a:extLst>
                </a:gridCol>
              </a:tblGrid>
              <a:tr h="1355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r>
                        <a:rPr lang="pl-PL" sz="1100">
                          <a:effectLst/>
                        </a:rPr>
                        <a:t>normaal: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ww eindigt op - e: </a:t>
                      </a:r>
                      <a:br>
                        <a:rPr lang="nl-NL" sz="1100">
                          <a:effectLst/>
                        </a:rPr>
                      </a:br>
                      <a:r>
                        <a:rPr lang="nl-NL" sz="1100">
                          <a:effectLst/>
                        </a:rPr>
                        <a:t>alleen -d erachter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 ww bevat een 'korte' klank en eindigt op 1 medeklinker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ww eindigt op medeklinker + y:</a:t>
                      </a:r>
                      <a:br>
                        <a:rPr lang="nl-NL" sz="1100">
                          <a:effectLst/>
                        </a:rPr>
                      </a:br>
                      <a:r>
                        <a:rPr lang="nl-NL" sz="1100">
                          <a:effectLst/>
                        </a:rPr>
                        <a:t> y verandert in i &amp; -ed erachter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ww eindigt op klinker + y:</a:t>
                      </a:r>
                      <a:br>
                        <a:rPr lang="nl-NL" sz="1100">
                          <a:effectLst/>
                        </a:rPr>
                      </a:br>
                      <a:r>
                        <a:rPr lang="nl-NL" sz="1100" u="sng">
                          <a:effectLst/>
                        </a:rPr>
                        <a:t>geen spellingsvariatie </a:t>
                      </a:r>
                      <a:r>
                        <a:rPr lang="nl-N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931223585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r>
                        <a:rPr lang="pl-PL" sz="1100">
                          <a:effectLst/>
                        </a:rPr>
                        <a:t>I worked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 danced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 stopped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 studied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 played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315963676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you worked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you danced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 dirty="0">
                          <a:effectLst/>
                        </a:rPr>
                        <a:t> you stopped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you studied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you played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81596958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he worked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he danced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he stopped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he studied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he played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591176936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she worked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she danced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she stopped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she studied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she played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746993202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it worked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it danced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it stopped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it studied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it played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79107032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we worked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we danced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we stopped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we studied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we played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806607249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you worked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you danced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you stopped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you studied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you played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261433923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they worked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they danced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they stopped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 they studied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 dirty="0">
                          <a:effectLst/>
                        </a:rPr>
                        <a:t> they played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657284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74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B050"/>
                </a:solidFill>
                <a:latin typeface="Comic Sans MS" panose="030F0702030302020204" pitchFamily="66" charset="0"/>
              </a:rPr>
              <a:t>O</a:t>
            </a:r>
            <a:r>
              <a:rPr lang="pl-PL" b="1" dirty="0">
                <a:solidFill>
                  <a:srgbClr val="00B050"/>
                </a:solidFill>
                <a:latin typeface="Comic Sans MS" panose="030F0702030302020204" pitchFamily="66" charset="0"/>
              </a:rPr>
              <a:t>nregelmatige werkwoorden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>
                <a:latin typeface="Comic Sans MS" panose="030F0702030302020204" pitchFamily="66" charset="0"/>
              </a:rPr>
              <a:t>Een overzicht van de meest voorkomende onregelmatige werkwoorden vind je op: </a:t>
            </a:r>
            <a:r>
              <a:rPr lang="nl-NL" u="sng" dirty="0">
                <a:latin typeface="Comic Sans MS" panose="030F0702030302020204" pitchFamily="66" charset="0"/>
                <a:hlinkClick r:id="rId2"/>
              </a:rPr>
              <a:t>http://wp.digischool.nl/engels/oefenen/grammatica/onregelmatige-werkwoorden</a:t>
            </a:r>
            <a:endParaRPr lang="nl-NL" u="sng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nl-NL" dirty="0">
                <a:latin typeface="Comic Sans MS" panose="030F0702030302020204" pitchFamily="66" charset="0"/>
              </a:rPr>
              <a:t>In de lijst van onregelmatige werkwoorden is het de vorm in de 2e kolom.</a:t>
            </a:r>
            <a:endParaRPr lang="pl-PL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nl-NL" u="sng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959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53870" cy="854075"/>
          </a:xfrm>
        </p:spPr>
        <p:txBody>
          <a:bodyPr>
            <a:normAutofit/>
          </a:bodyPr>
          <a:lstStyle/>
          <a:p>
            <a:pPr algn="ctr"/>
            <a:r>
              <a:rPr lang="nl-NL" sz="4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Vragen</a:t>
            </a:r>
            <a:endParaRPr lang="pl-PL" sz="40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i="1" dirty="0"/>
              <a:t>Als je iemand in het Engels een vraag stelt, kun je de past simple toepassen door het hulpwerkwoord (was/</a:t>
            </a:r>
            <a:r>
              <a:rPr lang="nl-NL" b="1" i="1" dirty="0" err="1"/>
              <a:t>were</a:t>
            </a:r>
            <a:r>
              <a:rPr lang="nl-NL" b="1" i="1" dirty="0"/>
              <a:t>, </a:t>
            </a:r>
            <a:r>
              <a:rPr lang="nl-NL" b="1" i="1" dirty="0" err="1"/>
              <a:t>could</a:t>
            </a:r>
            <a:r>
              <a:rPr lang="nl-NL" b="1" i="1" dirty="0"/>
              <a:t>) naar voren te halen.</a:t>
            </a:r>
            <a:endParaRPr lang="pl-PL" dirty="0"/>
          </a:p>
          <a:p>
            <a:pPr marL="0" indent="0">
              <a:buNone/>
            </a:pPr>
            <a:br>
              <a:rPr lang="nl-NL" dirty="0"/>
            </a:br>
            <a:r>
              <a:rPr lang="en-US" i="1" dirty="0"/>
              <a:t>Marcel was at home. - Was Marcel at home?  </a:t>
            </a:r>
            <a:endParaRPr lang="pl-PL" dirty="0"/>
          </a:p>
          <a:p>
            <a:pPr marL="0" indent="0">
              <a:buNone/>
            </a:pPr>
            <a:r>
              <a:rPr lang="en-US" i="1" dirty="0"/>
              <a:t>I could swim when I was five. - Could you swim when you were five?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nl-NL" b="1" i="1" dirty="0"/>
              <a:t>Als er geen hulpwerkwoord in de zin staat gebruik je did + het hele werkwoord. </a:t>
            </a:r>
            <a:endParaRPr lang="pl-PL" dirty="0"/>
          </a:p>
          <a:p>
            <a:pPr marL="0" indent="0">
              <a:buNone/>
            </a:pPr>
            <a:br>
              <a:rPr lang="en-US" dirty="0"/>
            </a:br>
            <a:r>
              <a:rPr lang="en-US" i="1" dirty="0"/>
              <a:t>They always tried hard.- Did they always try hard? </a:t>
            </a:r>
            <a:br>
              <a:rPr lang="en-US" i="1" dirty="0"/>
            </a:br>
            <a:r>
              <a:rPr lang="en-US" i="1" dirty="0"/>
              <a:t>She bought a lot of fruit every day. - Did she buy a lot of fruit every day?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836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7365" cy="1052858"/>
          </a:xfrm>
        </p:spPr>
        <p:txBody>
          <a:bodyPr>
            <a:normAutofit/>
          </a:bodyPr>
          <a:lstStyle/>
          <a:p>
            <a:pPr algn="ctr"/>
            <a:r>
              <a:rPr lang="nl-NL" sz="4000" b="1" dirty="0">
                <a:solidFill>
                  <a:srgbClr val="00B050"/>
                </a:solidFill>
                <a:latin typeface="Comic Sans MS" panose="030F0702030302020204" pitchFamily="66" charset="0"/>
              </a:rPr>
              <a:t>Ontkenningen</a:t>
            </a:r>
            <a:endParaRPr lang="pl-PL" sz="40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i="1" dirty="0"/>
              <a:t>Als je in het Engels iets wilt ontkennen zet je </a:t>
            </a:r>
            <a:r>
              <a:rPr lang="nl-NL" b="1" i="1" dirty="0" err="1"/>
              <a:t>not</a:t>
            </a:r>
            <a:r>
              <a:rPr lang="nl-NL" b="1" i="1" dirty="0"/>
              <a:t> of </a:t>
            </a:r>
            <a:r>
              <a:rPr lang="nl-NL" b="1" i="1" dirty="0" err="1"/>
              <a:t>n’t</a:t>
            </a:r>
            <a:r>
              <a:rPr lang="nl-NL" b="1" i="1" dirty="0"/>
              <a:t> achter het hulpwerkwoord (was/</a:t>
            </a:r>
            <a:r>
              <a:rPr lang="nl-NL" b="1" i="1" dirty="0" err="1"/>
              <a:t>were</a:t>
            </a:r>
            <a:r>
              <a:rPr lang="nl-NL" b="1" i="1" dirty="0"/>
              <a:t>, </a:t>
            </a:r>
            <a:r>
              <a:rPr lang="nl-NL" b="1" i="1" dirty="0" err="1"/>
              <a:t>could</a:t>
            </a:r>
            <a:r>
              <a:rPr lang="nl-NL" b="1" i="1" dirty="0"/>
              <a:t>). </a:t>
            </a:r>
            <a:endParaRPr lang="pl-PL" dirty="0"/>
          </a:p>
          <a:p>
            <a:pPr marL="0" indent="0">
              <a:buNone/>
            </a:pPr>
            <a:br>
              <a:rPr lang="en-US" dirty="0"/>
            </a:br>
            <a:r>
              <a:rPr lang="en-US" i="1" dirty="0"/>
              <a:t>Marcel was at home.- Marcel wasn’t at home. </a:t>
            </a:r>
            <a:endParaRPr lang="pl-PL" dirty="0"/>
          </a:p>
          <a:p>
            <a:pPr marL="0" indent="0">
              <a:buNone/>
            </a:pPr>
            <a:r>
              <a:rPr lang="en-US" i="1" dirty="0"/>
              <a:t>I could swim when I was five. – I couldn’t swim when I was five.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nl-NL" b="1" i="1" dirty="0"/>
              <a:t>Als er geen hulpwerkwoord in de zin staat, gebruik je </a:t>
            </a:r>
            <a:r>
              <a:rPr lang="nl-NL" b="1" i="1" dirty="0" err="1"/>
              <a:t>didn’t</a:t>
            </a:r>
            <a:r>
              <a:rPr lang="nl-NL" b="1" i="1" dirty="0"/>
              <a:t> + de infinitief.</a:t>
            </a:r>
            <a:endParaRPr lang="pl-PL" dirty="0"/>
          </a:p>
          <a:p>
            <a:pPr marL="0" indent="0">
              <a:buNone/>
            </a:pPr>
            <a:br>
              <a:rPr lang="en-US" dirty="0"/>
            </a:br>
            <a:r>
              <a:rPr lang="en-US" i="1" dirty="0"/>
              <a:t>They tried hard.- They didn’t try hard. </a:t>
            </a:r>
            <a:br>
              <a:rPr lang="en-US" i="1" dirty="0"/>
            </a:br>
            <a:r>
              <a:rPr lang="en-US" i="1" dirty="0"/>
              <a:t>She bought a lot of fruit every day.- She didn’t buy a lot of fruit every day.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027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B050"/>
                </a:solidFill>
                <a:latin typeface="Comic Sans MS" panose="030F0702030302020204" pitchFamily="66" charset="0"/>
              </a:rPr>
              <a:t>Gebruik</a:t>
            </a:r>
            <a:endParaRPr lang="pl-PL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nl-NL" b="1" i="1" dirty="0"/>
              <a:t>Als je over iets wilt praten dat in het verleden is gebeurd en ook is afgelopen. </a:t>
            </a:r>
            <a:r>
              <a:rPr lang="nl-NL" dirty="0"/>
              <a:t>Vaak wordt daar dan bij verteld wanneer het in het verleden was. </a:t>
            </a:r>
            <a:r>
              <a:rPr lang="pl-PL" dirty="0"/>
              <a:t>Er wordt een tijdsaanduiding gebruikt</a:t>
            </a:r>
            <a:r>
              <a:rPr lang="nl-NL" dirty="0"/>
              <a:t> (bijv. </a:t>
            </a:r>
            <a:r>
              <a:rPr lang="nl-NL" i="1" dirty="0" err="1"/>
              <a:t>yesterday</a:t>
            </a:r>
            <a:r>
              <a:rPr lang="nl-NL" dirty="0"/>
              <a:t>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Hij speelde gisteren een wedstijd. - He </a:t>
            </a:r>
            <a:r>
              <a:rPr lang="nl-NL" dirty="0" err="1">
                <a:solidFill>
                  <a:schemeClr val="bg1">
                    <a:lumMod val="50000"/>
                  </a:schemeClr>
                </a:solidFill>
              </a:rPr>
              <a:t>played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 a match </a:t>
            </a:r>
            <a:r>
              <a:rPr lang="nl-NL" dirty="0" err="1">
                <a:solidFill>
                  <a:schemeClr val="bg1">
                    <a:lumMod val="50000"/>
                  </a:schemeClr>
                </a:solidFill>
              </a:rPr>
              <a:t>yesterday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nl-NL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nl-NL" b="1" i="1" dirty="0"/>
              <a:t>Voor iets dat in het verleden is begonnen, een tijdje heeft geduurd en ook in het verleden is beëindigd.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Zij hebben daar twee jaar gewoond. - </a:t>
            </a:r>
            <a:r>
              <a:rPr lang="nl-NL" dirty="0" err="1">
                <a:solidFill>
                  <a:schemeClr val="bg1">
                    <a:lumMod val="50000"/>
                  </a:schemeClr>
                </a:solidFill>
              </a:rPr>
              <a:t>They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bg1">
                    <a:lumMod val="50000"/>
                  </a:schemeClr>
                </a:solidFill>
              </a:rPr>
              <a:t>lived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bg1">
                    <a:lumMod val="50000"/>
                  </a:schemeClr>
                </a:solidFill>
              </a:rPr>
              <a:t>there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 for </a:t>
            </a:r>
            <a:r>
              <a:rPr lang="nl-NL" dirty="0" err="1">
                <a:solidFill>
                  <a:schemeClr val="bg1">
                    <a:lumMod val="50000"/>
                  </a:schemeClr>
                </a:solidFill>
              </a:rPr>
              <a:t>two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dirty="0" err="1">
                <a:solidFill>
                  <a:schemeClr val="bg1">
                    <a:lumMod val="50000"/>
                  </a:schemeClr>
                </a:solidFill>
              </a:rPr>
              <a:t>years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.</a:t>
            </a:r>
            <a:br>
              <a:rPr lang="nl-NL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(Ze wonen daar niet meer.)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550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59887" cy="1026353"/>
          </a:xfrm>
        </p:spPr>
        <p:txBody>
          <a:bodyPr>
            <a:normAutofit/>
          </a:bodyPr>
          <a:lstStyle/>
          <a:p>
            <a:pPr algn="ctr"/>
            <a:r>
              <a:rPr lang="nl-NL" sz="3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Signaalwoorden</a:t>
            </a:r>
            <a:endParaRPr lang="pl-PL" sz="3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52130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nl-NL" b="1" dirty="0" err="1">
                <a:latin typeface="Comic Sans MS" panose="030F0702030302020204" pitchFamily="66" charset="0"/>
              </a:rPr>
              <a:t>yesterday</a:t>
            </a:r>
            <a:endParaRPr lang="nl-NL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nl-NL" b="1" dirty="0">
                <a:latin typeface="Comic Sans MS" panose="030F0702030302020204" pitchFamily="66" charset="0"/>
              </a:rPr>
              <a:t>last week/</a:t>
            </a:r>
            <a:r>
              <a:rPr lang="nl-NL" b="1" dirty="0" err="1">
                <a:latin typeface="Comic Sans MS" panose="030F0702030302020204" pitchFamily="66" charset="0"/>
              </a:rPr>
              <a:t>month</a:t>
            </a:r>
            <a:r>
              <a:rPr lang="nl-NL" b="1" dirty="0">
                <a:latin typeface="Comic Sans MS" panose="030F0702030302020204" pitchFamily="66" charset="0"/>
              </a:rPr>
              <a:t>/</a:t>
            </a:r>
            <a:r>
              <a:rPr lang="nl-NL" b="1" dirty="0" err="1">
                <a:latin typeface="Comic Sans MS" panose="030F0702030302020204" pitchFamily="66" charset="0"/>
              </a:rPr>
              <a:t>year</a:t>
            </a:r>
            <a:r>
              <a:rPr lang="nl-NL" b="1" dirty="0">
                <a:latin typeface="Comic Sans MS" panose="030F0702030302020204" pitchFamily="66" charset="0"/>
              </a:rPr>
              <a:t>/</a:t>
            </a:r>
            <a:r>
              <a:rPr lang="nl-NL" b="1" dirty="0" err="1">
                <a:latin typeface="Comic Sans MS" panose="030F0702030302020204" pitchFamily="66" charset="0"/>
              </a:rPr>
              <a:t>summer</a:t>
            </a:r>
            <a:endParaRPr lang="nl-NL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nl-NL" b="1" dirty="0" err="1">
                <a:latin typeface="Comic Sans MS" panose="030F0702030302020204" pitchFamily="66" charset="0"/>
              </a:rPr>
              <a:t>three</a:t>
            </a:r>
            <a:r>
              <a:rPr lang="nl-NL" b="1" dirty="0">
                <a:latin typeface="Comic Sans MS" panose="030F0702030302020204" pitchFamily="66" charset="0"/>
              </a:rPr>
              <a:t> </a:t>
            </a:r>
            <a:r>
              <a:rPr lang="nl-NL" b="1" dirty="0" err="1">
                <a:latin typeface="Comic Sans MS" panose="030F0702030302020204" pitchFamily="66" charset="0"/>
              </a:rPr>
              <a:t>days</a:t>
            </a:r>
            <a:r>
              <a:rPr lang="nl-NL" b="1" dirty="0">
                <a:latin typeface="Comic Sans MS" panose="030F0702030302020204" pitchFamily="66" charset="0"/>
              </a:rPr>
              <a:t>/weeks/</a:t>
            </a:r>
            <a:r>
              <a:rPr lang="nl-NL" b="1" dirty="0" err="1">
                <a:latin typeface="Comic Sans MS" panose="030F0702030302020204" pitchFamily="66" charset="0"/>
              </a:rPr>
              <a:t>months</a:t>
            </a:r>
            <a:r>
              <a:rPr lang="nl-NL" b="1" dirty="0">
                <a:latin typeface="Comic Sans MS" panose="030F0702030302020204" pitchFamily="66" charset="0"/>
              </a:rPr>
              <a:t>/</a:t>
            </a:r>
            <a:r>
              <a:rPr lang="nl-NL" b="1" dirty="0" err="1">
                <a:latin typeface="Comic Sans MS" panose="030F0702030302020204" pitchFamily="66" charset="0"/>
              </a:rPr>
              <a:t>years</a:t>
            </a:r>
            <a:r>
              <a:rPr lang="nl-NL" b="1" dirty="0">
                <a:latin typeface="Comic Sans MS" panose="030F0702030302020204" pitchFamily="66" charset="0"/>
              </a:rPr>
              <a:t> </a:t>
            </a:r>
            <a:r>
              <a:rPr lang="nl-NL" b="1" dirty="0" err="1">
                <a:latin typeface="Comic Sans MS" panose="030F0702030302020204" pitchFamily="66" charset="0"/>
              </a:rPr>
              <a:t>ago</a:t>
            </a:r>
            <a:endParaRPr lang="nl-NL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nl-NL" b="1" dirty="0">
                <a:latin typeface="Comic Sans MS" panose="030F0702030302020204" pitchFamily="66" charset="0"/>
              </a:rPr>
              <a:t>in 2010</a:t>
            </a:r>
          </a:p>
          <a:p>
            <a:pPr>
              <a:lnSpc>
                <a:spcPct val="150000"/>
              </a:lnSpc>
            </a:pPr>
            <a:r>
              <a:rPr lang="nl-NL" b="1" dirty="0">
                <a:latin typeface="Comic Sans MS" panose="030F0702030302020204" pitchFamily="66" charset="0"/>
              </a:rPr>
              <a:t>last May/in May</a:t>
            </a:r>
          </a:p>
          <a:p>
            <a:pPr>
              <a:lnSpc>
                <a:spcPct val="150000"/>
              </a:lnSpc>
            </a:pPr>
            <a:r>
              <a:rPr lang="nl-NL" b="1" dirty="0">
                <a:latin typeface="Comic Sans MS" panose="030F0702030302020204" pitchFamily="66" charset="0"/>
              </a:rPr>
              <a:t>last </a:t>
            </a:r>
            <a:r>
              <a:rPr lang="nl-NL" b="1" dirty="0" err="1">
                <a:latin typeface="Comic Sans MS" panose="030F0702030302020204" pitchFamily="66" charset="0"/>
              </a:rPr>
              <a:t>Monday</a:t>
            </a:r>
            <a:r>
              <a:rPr lang="nl-NL" b="1" dirty="0">
                <a:latin typeface="Comic Sans MS" panose="030F0702030302020204" pitchFamily="66" charset="0"/>
              </a:rPr>
              <a:t>/on </a:t>
            </a:r>
            <a:r>
              <a:rPr lang="nl-NL" b="1" dirty="0" err="1">
                <a:latin typeface="Comic Sans MS" panose="030F0702030302020204" pitchFamily="66" charset="0"/>
              </a:rPr>
              <a:t>Monday</a:t>
            </a:r>
            <a:endParaRPr lang="nl-NL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nl-NL" b="1" dirty="0">
                <a:latin typeface="Comic Sans MS" panose="030F0702030302020204" pitchFamily="66" charset="0"/>
              </a:rPr>
              <a:t>on 2 May</a:t>
            </a:r>
          </a:p>
          <a:p>
            <a:pPr>
              <a:lnSpc>
                <a:spcPct val="150000"/>
              </a:lnSpc>
            </a:pPr>
            <a:r>
              <a:rPr lang="nl-NL" b="1" dirty="0" err="1">
                <a:latin typeface="Comic Sans MS" panose="030F0702030302020204" pitchFamily="66" charset="0"/>
              </a:rPr>
              <a:t>when</a:t>
            </a:r>
            <a:r>
              <a:rPr lang="nl-NL" b="1" dirty="0">
                <a:latin typeface="Comic Sans MS" panose="030F0702030302020204" pitchFamily="66" charset="0"/>
              </a:rPr>
              <a:t> I was </a:t>
            </a:r>
            <a:r>
              <a:rPr lang="nl-NL" b="1" dirty="0" err="1">
                <a:latin typeface="Comic Sans MS" panose="030F0702030302020204" pitchFamily="66" charset="0"/>
              </a:rPr>
              <a:t>younger</a:t>
            </a:r>
            <a:r>
              <a:rPr lang="nl-NL" b="1" dirty="0">
                <a:latin typeface="Comic Sans MS" panose="030F0702030302020204" pitchFamily="66" charset="0"/>
              </a:rPr>
              <a:t> (een bijzin)</a:t>
            </a:r>
            <a:endParaRPr lang="pl-PL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289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B050"/>
                </a:solidFill>
                <a:latin typeface="Comic Sans MS" panose="030F0702030302020204" pitchFamily="66" charset="0"/>
              </a:rPr>
              <a:t>Let op!</a:t>
            </a:r>
            <a:endParaRPr lang="pl-PL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Comic Sans MS" panose="030F0702030302020204" pitchFamily="66" charset="0"/>
              </a:rPr>
              <a:t>In het Nederlands kun je zeggen: </a:t>
            </a:r>
            <a:endParaRPr lang="pl-PL" dirty="0">
              <a:latin typeface="Comic Sans MS" panose="030F0702030302020204" pitchFamily="66" charset="0"/>
            </a:endParaRPr>
          </a:p>
          <a:p>
            <a:pPr lvl="0"/>
            <a:r>
              <a:rPr lang="nl-NL" dirty="0">
                <a:latin typeface="Comic Sans MS" panose="030F0702030302020204" pitchFamily="66" charset="0"/>
              </a:rPr>
              <a:t>Hij ontmoette haar 10 jaar geleden. </a:t>
            </a:r>
            <a:endParaRPr lang="pl-PL" dirty="0">
              <a:latin typeface="Comic Sans MS" panose="030F0702030302020204" pitchFamily="66" charset="0"/>
            </a:endParaRPr>
          </a:p>
          <a:p>
            <a:pPr lvl="0"/>
            <a:r>
              <a:rPr lang="nl-NL" dirty="0">
                <a:latin typeface="Comic Sans MS" panose="030F0702030302020204" pitchFamily="66" charset="0"/>
              </a:rPr>
              <a:t>Hij heeft haar 10 jaar geleden ontmoet. </a:t>
            </a:r>
            <a:endParaRPr lang="pl-PL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nl-NL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nl-NL" dirty="0">
                <a:latin typeface="Comic Sans MS" panose="030F0702030302020204" pitchFamily="66" charset="0"/>
              </a:rPr>
              <a:t>Het Engels heeft maar 1 vertaling van deze zin: </a:t>
            </a:r>
            <a:endParaRPr lang="pl-PL" dirty="0">
              <a:latin typeface="Comic Sans MS" panose="030F0702030302020204" pitchFamily="66" charset="0"/>
            </a:endParaRPr>
          </a:p>
          <a:p>
            <a:pPr lvl="0"/>
            <a:r>
              <a:rPr lang="en-US" dirty="0">
                <a:latin typeface="Comic Sans MS" panose="030F0702030302020204" pitchFamily="66" charset="0"/>
              </a:rPr>
              <a:t>He met her ten years ago. </a:t>
            </a:r>
            <a:endParaRPr lang="pl-PL" dirty="0">
              <a:latin typeface="Comic Sans MS" panose="030F0702030302020204" pitchFamily="66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32227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379</Words>
  <Application>Microsoft Office PowerPoint</Application>
  <PresentationFormat>Breedbeeld</PresentationFormat>
  <Paragraphs>97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Times New Roman</vt:lpstr>
      <vt:lpstr>Kantoorthema</vt:lpstr>
      <vt:lpstr>Past simple</vt:lpstr>
      <vt:lpstr>Bevestigende zinnen</vt:lpstr>
      <vt:lpstr>Regelmatige werkwoorden - spelling</vt:lpstr>
      <vt:lpstr>Onregelmatige werkwoorden</vt:lpstr>
      <vt:lpstr>Vragen</vt:lpstr>
      <vt:lpstr>Ontkenningen</vt:lpstr>
      <vt:lpstr>Gebruik</vt:lpstr>
      <vt:lpstr>Signaalwoorden</vt:lpstr>
      <vt:lpstr>Let op!</vt:lpstr>
      <vt:lpstr>Online oefenen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Anna Kielczewska</dc:creator>
  <cp:lastModifiedBy>Anna Kielczewska</cp:lastModifiedBy>
  <cp:revision>3</cp:revision>
  <dcterms:created xsi:type="dcterms:W3CDTF">2016-09-27T13:16:01Z</dcterms:created>
  <dcterms:modified xsi:type="dcterms:W3CDTF">2016-09-27T13:34:58Z</dcterms:modified>
</cp:coreProperties>
</file>